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0" r:id="rId4"/>
    <p:sldId id="258" r:id="rId5"/>
    <p:sldId id="257" r:id="rId6"/>
    <p:sldId id="262" r:id="rId7"/>
    <p:sldId id="263" r:id="rId8"/>
    <p:sldId id="261"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6" d="100"/>
          <a:sy n="86" d="100"/>
        </p:scale>
        <p:origin x="51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8402A-0E72-F3E6-9EE7-4D0ED262B0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7C7501-3606-AAF2-085A-96082650E2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F69B0EC-045E-BD99-787B-7ED3B53DAD1D}"/>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5" name="Footer Placeholder 4">
            <a:extLst>
              <a:ext uri="{FF2B5EF4-FFF2-40B4-BE49-F238E27FC236}">
                <a16:creationId xmlns:a16="http://schemas.microsoft.com/office/drawing/2014/main" id="{8294B420-5424-099F-4A8A-E7254162CF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B50DA-F8FC-F718-9BEB-B8D5EDAE55D0}"/>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3594471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8397F-B784-18D2-49DC-E3C97DFE7A6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67BB1E-FA74-E5DF-233F-DF2104FC4D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EF2C2C-B349-78F9-B7E3-C23725467F02}"/>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5" name="Footer Placeholder 4">
            <a:extLst>
              <a:ext uri="{FF2B5EF4-FFF2-40B4-BE49-F238E27FC236}">
                <a16:creationId xmlns:a16="http://schemas.microsoft.com/office/drawing/2014/main" id="{695A3AC9-1069-9DE3-337C-A00829EFD9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F9286A-3655-EFB1-E7C8-9B9AF81561E5}"/>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18497198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113273-EEF1-B0C8-06A8-D482C024757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7BB534-9800-8E37-553D-AD0949DB76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85D554-CBC8-655E-1151-835B5C6FE311}"/>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5" name="Footer Placeholder 4">
            <a:extLst>
              <a:ext uri="{FF2B5EF4-FFF2-40B4-BE49-F238E27FC236}">
                <a16:creationId xmlns:a16="http://schemas.microsoft.com/office/drawing/2014/main" id="{BE681A4B-66CD-3A32-3D17-8046C2D2F2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679DF7-F343-7762-DA08-8C85B8ED1CD2}"/>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2371004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988B4-7D0C-9AFF-88FF-ADD20A4FA6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B3E7E3-5781-6A2F-6A7F-B2860CA302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C7D84F-FBA7-EE2C-14AF-CDDCDB12CBF2}"/>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5" name="Footer Placeholder 4">
            <a:extLst>
              <a:ext uri="{FF2B5EF4-FFF2-40B4-BE49-F238E27FC236}">
                <a16:creationId xmlns:a16="http://schemas.microsoft.com/office/drawing/2014/main" id="{0C437734-E756-5222-02D3-956D4268FB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CFCFA8-8834-6404-4E51-D157672F63A1}"/>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2946525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ECFBA-B302-86CB-A9F1-4208230B76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4D4112-34C8-0F48-A4E2-4DE3C5C6DA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2A250A-EA60-F99D-9C9B-791D835859CD}"/>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5" name="Footer Placeholder 4">
            <a:extLst>
              <a:ext uri="{FF2B5EF4-FFF2-40B4-BE49-F238E27FC236}">
                <a16:creationId xmlns:a16="http://schemas.microsoft.com/office/drawing/2014/main" id="{C7B8778A-E825-01E2-BF85-213790FFB9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BC082C-A1F8-24E9-7290-D527BD1D4FCD}"/>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4126002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71BBB-A193-852D-477A-E81F92756C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9FB984-02B8-46B7-0547-2A717D9AF3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E29182-49B9-BE0D-F183-617005EF4B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E727B0-3E7C-E3D6-8F71-7416B468433B}"/>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6" name="Footer Placeholder 5">
            <a:extLst>
              <a:ext uri="{FF2B5EF4-FFF2-40B4-BE49-F238E27FC236}">
                <a16:creationId xmlns:a16="http://schemas.microsoft.com/office/drawing/2014/main" id="{99C93F20-6610-9424-9710-9ACC3CD642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7B70FB-1910-D653-E67B-DEBFE6EA6E44}"/>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1305537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F38AD-EFD7-E052-17FD-31E105BF4B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E15EB2-D847-BDDF-49E8-06A349925F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3E0A09-A63D-D120-4D3D-B6CD2994E8A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466FAF-73F5-19C1-3B4C-55C74096BB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BC7900-64E6-7CF7-BE3D-2600F27445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1257BB-7019-3E03-DD0A-6D771EE1296D}"/>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8" name="Footer Placeholder 7">
            <a:extLst>
              <a:ext uri="{FF2B5EF4-FFF2-40B4-BE49-F238E27FC236}">
                <a16:creationId xmlns:a16="http://schemas.microsoft.com/office/drawing/2014/main" id="{B91DDFD4-839C-743F-D8CB-B066255A4B1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50353C-7A50-DF1E-B3D0-AC916303A2F3}"/>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1700483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FA4EC-87DB-0BF7-30F2-3993A3E9E0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476A7C-9500-D96D-62AF-E752CD758EEB}"/>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4" name="Footer Placeholder 3">
            <a:extLst>
              <a:ext uri="{FF2B5EF4-FFF2-40B4-BE49-F238E27FC236}">
                <a16:creationId xmlns:a16="http://schemas.microsoft.com/office/drawing/2014/main" id="{2FA5A3FD-B8AA-EE0E-245A-8A3039A603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2595EA-9E17-3D85-F305-1672DA510607}"/>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928285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3D34F5-2130-3FEC-ADB0-4B593149FC76}"/>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3" name="Footer Placeholder 2">
            <a:extLst>
              <a:ext uri="{FF2B5EF4-FFF2-40B4-BE49-F238E27FC236}">
                <a16:creationId xmlns:a16="http://schemas.microsoft.com/office/drawing/2014/main" id="{94DB6DAA-0387-6FAA-BC5C-E328226124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B61D82-A70E-E86D-009C-F2D0A269A849}"/>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2191881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EB49F-4E0E-E048-5500-CFC7A5C6B7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649D8D-6B84-17D1-CFB9-C8BF2DF912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3690DA-E71C-5BF1-F215-EECBEA034D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AC8465-5F90-5E4E-9771-F2DC331B70FC}"/>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6" name="Footer Placeholder 5">
            <a:extLst>
              <a:ext uri="{FF2B5EF4-FFF2-40B4-BE49-F238E27FC236}">
                <a16:creationId xmlns:a16="http://schemas.microsoft.com/office/drawing/2014/main" id="{CCE295E3-3796-01F5-5061-4813384C30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146AA1-BE7E-4615-B602-8554E515CC8D}"/>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2844009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96D42-27FA-9AF9-6F82-FA654A6963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DC4961-A6F2-1A9C-7196-935B895C25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8B3B20-8D2D-CE6A-13D7-803AE09F17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F61613-DA7F-B0DF-283C-E74879BCB79E}"/>
              </a:ext>
            </a:extLst>
          </p:cNvPr>
          <p:cNvSpPr>
            <a:spLocks noGrp="1"/>
          </p:cNvSpPr>
          <p:nvPr>
            <p:ph type="dt" sz="half" idx="10"/>
          </p:nvPr>
        </p:nvSpPr>
        <p:spPr/>
        <p:txBody>
          <a:bodyPr/>
          <a:lstStyle/>
          <a:p>
            <a:fld id="{E742C369-D0D0-4DAA-9159-307D51CFFD61}" type="datetimeFigureOut">
              <a:rPr lang="en-US" smtClean="0"/>
              <a:t>8/9/2023</a:t>
            </a:fld>
            <a:endParaRPr lang="en-US"/>
          </a:p>
        </p:txBody>
      </p:sp>
      <p:sp>
        <p:nvSpPr>
          <p:cNvPr id="6" name="Footer Placeholder 5">
            <a:extLst>
              <a:ext uri="{FF2B5EF4-FFF2-40B4-BE49-F238E27FC236}">
                <a16:creationId xmlns:a16="http://schemas.microsoft.com/office/drawing/2014/main" id="{57664409-3146-463E-4C24-59C290CF13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BD0C5A-D94F-3240-1850-015D373E723F}"/>
              </a:ext>
            </a:extLst>
          </p:cNvPr>
          <p:cNvSpPr>
            <a:spLocks noGrp="1"/>
          </p:cNvSpPr>
          <p:nvPr>
            <p:ph type="sldNum" sz="quarter" idx="12"/>
          </p:nvPr>
        </p:nvSpPr>
        <p:spPr/>
        <p:txBody>
          <a:bodyPr/>
          <a:lstStyle/>
          <a:p>
            <a:fld id="{548140EA-C9A5-485D-A018-C70BC607EBB6}" type="slidenum">
              <a:rPr lang="en-US" smtClean="0"/>
              <a:t>‹#›</a:t>
            </a:fld>
            <a:endParaRPr lang="en-US"/>
          </a:p>
        </p:txBody>
      </p:sp>
    </p:spTree>
    <p:extLst>
      <p:ext uri="{BB962C8B-B14F-4D97-AF65-F5344CB8AC3E}">
        <p14:creationId xmlns:p14="http://schemas.microsoft.com/office/powerpoint/2010/main" val="20070285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A76866-D805-8166-D94A-69652797C2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1CCBB9-9D54-E26A-6DEF-8CB10E75DA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711997-50BE-4579-7D19-DD85564AA8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42C369-D0D0-4DAA-9159-307D51CFFD61}" type="datetimeFigureOut">
              <a:rPr lang="en-US" smtClean="0"/>
              <a:t>8/9/2023</a:t>
            </a:fld>
            <a:endParaRPr lang="en-US"/>
          </a:p>
        </p:txBody>
      </p:sp>
      <p:sp>
        <p:nvSpPr>
          <p:cNvPr id="5" name="Footer Placeholder 4">
            <a:extLst>
              <a:ext uri="{FF2B5EF4-FFF2-40B4-BE49-F238E27FC236}">
                <a16:creationId xmlns:a16="http://schemas.microsoft.com/office/drawing/2014/main" id="{52BFD3A4-0A26-179F-052A-795EC5621A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F371F22-8E56-452C-6D21-4080E1B027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8140EA-C9A5-485D-A018-C70BC607EBB6}" type="slidenum">
              <a:rPr lang="en-US" smtClean="0"/>
              <a:t>‹#›</a:t>
            </a:fld>
            <a:endParaRPr lang="en-US"/>
          </a:p>
        </p:txBody>
      </p:sp>
    </p:spTree>
    <p:extLst>
      <p:ext uri="{BB962C8B-B14F-4D97-AF65-F5344CB8AC3E}">
        <p14:creationId xmlns:p14="http://schemas.microsoft.com/office/powerpoint/2010/main" val="5603113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1251E-C096-E1E7-752E-A5ADD7748112}"/>
              </a:ext>
            </a:extLst>
          </p:cNvPr>
          <p:cNvSpPr>
            <a:spLocks noGrp="1"/>
          </p:cNvSpPr>
          <p:nvPr>
            <p:ph type="ctrTitle"/>
          </p:nvPr>
        </p:nvSpPr>
        <p:spPr/>
        <p:txBody>
          <a:bodyPr>
            <a:normAutofit fontScale="90000"/>
          </a:bodyPr>
          <a:lstStyle/>
          <a:p>
            <a:r>
              <a:rPr lang="en-US" sz="6000" b="0" i="0" u="none" strike="noStrike">
                <a:solidFill>
                  <a:srgbClr val="000000"/>
                </a:solidFill>
                <a:effectLst/>
                <a:latin typeface="Calibri" panose="020F0502020204030204" pitchFamily="34" charset="0"/>
              </a:rPr>
              <a:t>Sparse generalized dissimilarity modeling: addressing the "curse of dimensionality" in GDMs</a:t>
            </a:r>
            <a:endParaRPr lang="en-US" sz="6000" b="0" i="0" u="none" strike="noStrike" dirty="0">
              <a:solidFill>
                <a:srgbClr val="000000"/>
              </a:solidFill>
              <a:effectLst/>
              <a:latin typeface="Calibri" panose="020F0502020204030204" pitchFamily="34" charset="0"/>
            </a:endParaRPr>
          </a:p>
        </p:txBody>
      </p:sp>
      <p:sp>
        <p:nvSpPr>
          <p:cNvPr id="3" name="Subtitle 2">
            <a:extLst>
              <a:ext uri="{FF2B5EF4-FFF2-40B4-BE49-F238E27FC236}">
                <a16:creationId xmlns:a16="http://schemas.microsoft.com/office/drawing/2014/main" id="{7AF91BD9-E5F0-F8D1-AAD7-815A181B3ADE}"/>
              </a:ext>
            </a:extLst>
          </p:cNvPr>
          <p:cNvSpPr>
            <a:spLocks noGrp="1"/>
          </p:cNvSpPr>
          <p:nvPr>
            <p:ph type="subTitle" idx="1"/>
          </p:nvPr>
        </p:nvSpPr>
        <p:spPr/>
        <p:txBody>
          <a:bodyPr>
            <a:normAutofit lnSpcReduction="10000"/>
          </a:bodyPr>
          <a:lstStyle/>
          <a:p>
            <a:endParaRPr lang="en-US" dirty="0"/>
          </a:p>
          <a:p>
            <a:r>
              <a:rPr lang="en-US" b="1" dirty="0"/>
              <a:t>GDM Workshop </a:t>
            </a:r>
          </a:p>
          <a:p>
            <a:r>
              <a:rPr lang="en-US" b="1" dirty="0"/>
              <a:t>Day 4</a:t>
            </a:r>
          </a:p>
          <a:p>
            <a:r>
              <a:rPr lang="en-US" b="1" dirty="0"/>
              <a:t>Instructor: Jacob Nesslage</a:t>
            </a:r>
          </a:p>
        </p:txBody>
      </p:sp>
    </p:spTree>
    <p:extLst>
      <p:ext uri="{BB962C8B-B14F-4D97-AF65-F5344CB8AC3E}">
        <p14:creationId xmlns:p14="http://schemas.microsoft.com/office/powerpoint/2010/main" val="5651100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AFC5D-063A-9F03-5AD5-89EC6058B337}"/>
              </a:ext>
            </a:extLst>
          </p:cNvPr>
          <p:cNvSpPr>
            <a:spLocks noGrp="1"/>
          </p:cNvSpPr>
          <p:nvPr>
            <p:ph type="title"/>
          </p:nvPr>
        </p:nvSpPr>
        <p:spPr/>
        <p:txBody>
          <a:bodyPr/>
          <a:lstStyle/>
          <a:p>
            <a:r>
              <a:rPr lang="en-US" dirty="0"/>
              <a:t>Why is this important?</a:t>
            </a:r>
          </a:p>
        </p:txBody>
      </p:sp>
      <p:sp>
        <p:nvSpPr>
          <p:cNvPr id="3" name="Content Placeholder 2">
            <a:extLst>
              <a:ext uri="{FF2B5EF4-FFF2-40B4-BE49-F238E27FC236}">
                <a16:creationId xmlns:a16="http://schemas.microsoft.com/office/drawing/2014/main" id="{A5174849-60E0-D411-4FC6-C3CF06B09144}"/>
              </a:ext>
            </a:extLst>
          </p:cNvPr>
          <p:cNvSpPr>
            <a:spLocks noGrp="1"/>
          </p:cNvSpPr>
          <p:nvPr>
            <p:ph idx="1"/>
          </p:nvPr>
        </p:nvSpPr>
        <p:spPr>
          <a:xfrm>
            <a:off x="838200" y="1825625"/>
            <a:ext cx="5630694" cy="4351338"/>
          </a:xfrm>
        </p:spPr>
        <p:txBody>
          <a:bodyPr>
            <a:normAutofit lnSpcReduction="10000"/>
          </a:bodyPr>
          <a:lstStyle/>
          <a:p>
            <a:pPr marL="0" indent="0">
              <a:buNone/>
            </a:pPr>
            <a:r>
              <a:rPr lang="en-US" dirty="0"/>
              <a:t>As next-generation remote sensing platforms move to an imaging spectroscopy focus, we will need techniques such as SGDM to deal with these datasets.</a:t>
            </a:r>
          </a:p>
          <a:p>
            <a:pPr marL="0" indent="0">
              <a:buNone/>
            </a:pPr>
            <a:r>
              <a:rPr lang="en-US" dirty="0"/>
              <a:t>We also have incredible time-series data currently available to exploit. Seasonality and phenology matters quite a bit, but is difficult to incorporate. SGDM can help with this if the goal is to model variation in beta diversity.</a:t>
            </a:r>
          </a:p>
          <a:p>
            <a:pPr marL="0" indent="0">
              <a:buNone/>
            </a:pPr>
            <a:endParaRPr lang="en-US" dirty="0"/>
          </a:p>
        </p:txBody>
      </p:sp>
      <p:pic>
        <p:nvPicPr>
          <p:cNvPr id="7" name="Picture 6">
            <a:extLst>
              <a:ext uri="{FF2B5EF4-FFF2-40B4-BE49-F238E27FC236}">
                <a16:creationId xmlns:a16="http://schemas.microsoft.com/office/drawing/2014/main" id="{39407A32-1B2D-913A-09E9-FB7AAE66E7A1}"/>
              </a:ext>
            </a:extLst>
          </p:cNvPr>
          <p:cNvPicPr>
            <a:picLocks noChangeAspect="1"/>
          </p:cNvPicPr>
          <p:nvPr/>
        </p:nvPicPr>
        <p:blipFill rotWithShape="1">
          <a:blip r:embed="rId2"/>
          <a:srcRect l="27048" t="27801" r="20293" b="16880"/>
          <a:stretch/>
        </p:blipFill>
        <p:spPr>
          <a:xfrm>
            <a:off x="7011533" y="1309906"/>
            <a:ext cx="4554655" cy="2691388"/>
          </a:xfrm>
          <a:prstGeom prst="rect">
            <a:avLst/>
          </a:prstGeom>
        </p:spPr>
      </p:pic>
      <p:pic>
        <p:nvPicPr>
          <p:cNvPr id="8" name="Picture 7">
            <a:extLst>
              <a:ext uri="{FF2B5EF4-FFF2-40B4-BE49-F238E27FC236}">
                <a16:creationId xmlns:a16="http://schemas.microsoft.com/office/drawing/2014/main" id="{7B6B2020-CFD6-7A9F-262C-8C53AF1DA614}"/>
              </a:ext>
            </a:extLst>
          </p:cNvPr>
          <p:cNvPicPr>
            <a:picLocks noChangeAspect="1"/>
          </p:cNvPicPr>
          <p:nvPr/>
        </p:nvPicPr>
        <p:blipFill>
          <a:blip r:embed="rId3"/>
          <a:stretch>
            <a:fillRect/>
          </a:stretch>
        </p:blipFill>
        <p:spPr>
          <a:xfrm>
            <a:off x="7497057" y="4208850"/>
            <a:ext cx="3487670" cy="2422187"/>
          </a:xfrm>
          <a:prstGeom prst="rect">
            <a:avLst/>
          </a:prstGeom>
        </p:spPr>
      </p:pic>
    </p:spTree>
    <p:extLst>
      <p:ext uri="{BB962C8B-B14F-4D97-AF65-F5344CB8AC3E}">
        <p14:creationId xmlns:p14="http://schemas.microsoft.com/office/powerpoint/2010/main" val="843027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EB0E0-508E-F3CA-501F-73080E6CFBD6}"/>
              </a:ext>
            </a:extLst>
          </p:cNvPr>
          <p:cNvSpPr>
            <a:spLocks noGrp="1"/>
          </p:cNvSpPr>
          <p:nvPr>
            <p:ph type="title"/>
          </p:nvPr>
        </p:nvSpPr>
        <p:spPr/>
        <p:txBody>
          <a:bodyPr/>
          <a:lstStyle/>
          <a:p>
            <a:r>
              <a:rPr lang="en-US" dirty="0"/>
              <a:t>Check-in!</a:t>
            </a:r>
          </a:p>
        </p:txBody>
      </p:sp>
      <p:sp>
        <p:nvSpPr>
          <p:cNvPr id="3" name="Content Placeholder 2">
            <a:extLst>
              <a:ext uri="{FF2B5EF4-FFF2-40B4-BE49-F238E27FC236}">
                <a16:creationId xmlns:a16="http://schemas.microsoft.com/office/drawing/2014/main" id="{97F9B23D-96AF-4D36-EFD3-D49F0A57DDF1}"/>
              </a:ext>
            </a:extLst>
          </p:cNvPr>
          <p:cNvSpPr>
            <a:spLocks noGrp="1"/>
          </p:cNvSpPr>
          <p:nvPr>
            <p:ph idx="1"/>
          </p:nvPr>
        </p:nvSpPr>
        <p:spPr/>
        <p:txBody>
          <a:bodyPr/>
          <a:lstStyle/>
          <a:p>
            <a:pPr marL="0" indent="0">
              <a:buNone/>
            </a:pPr>
            <a:r>
              <a:rPr lang="en-US" dirty="0"/>
              <a:t>How has your own analysis using generalized dissimilarity modeling been going?</a:t>
            </a:r>
          </a:p>
          <a:p>
            <a:pPr marL="0" indent="0">
              <a:buNone/>
            </a:pPr>
            <a:endParaRPr lang="en-US" dirty="0"/>
          </a:p>
          <a:p>
            <a:pPr marL="0" indent="0">
              <a:buNone/>
            </a:pPr>
            <a:r>
              <a:rPr lang="en-US" dirty="0"/>
              <a:t>Let’s discuss your analysis, your data wrangling struggles, and other issues…</a:t>
            </a:r>
          </a:p>
          <a:p>
            <a:pPr marL="0" indent="0">
              <a:buNone/>
            </a:pPr>
            <a:endParaRPr lang="en-US" dirty="0"/>
          </a:p>
        </p:txBody>
      </p:sp>
    </p:spTree>
    <p:extLst>
      <p:ext uri="{BB962C8B-B14F-4D97-AF65-F5344CB8AC3E}">
        <p14:creationId xmlns:p14="http://schemas.microsoft.com/office/powerpoint/2010/main" val="3870203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C4FA6-6808-650A-07F5-57E356AC1180}"/>
              </a:ext>
            </a:extLst>
          </p:cNvPr>
          <p:cNvSpPr>
            <a:spLocks noGrp="1"/>
          </p:cNvSpPr>
          <p:nvPr>
            <p:ph type="title"/>
          </p:nvPr>
        </p:nvSpPr>
        <p:spPr/>
        <p:txBody>
          <a:bodyPr/>
          <a:lstStyle/>
          <a:p>
            <a:r>
              <a:rPr lang="en-US" dirty="0"/>
              <a:t>The “Curse of Dimensionality” in modeling</a:t>
            </a:r>
          </a:p>
        </p:txBody>
      </p:sp>
      <p:sp>
        <p:nvSpPr>
          <p:cNvPr id="3" name="Content Placeholder 2">
            <a:extLst>
              <a:ext uri="{FF2B5EF4-FFF2-40B4-BE49-F238E27FC236}">
                <a16:creationId xmlns:a16="http://schemas.microsoft.com/office/drawing/2014/main" id="{8C2BC3EF-297D-58D0-628E-F7B4C9516964}"/>
              </a:ext>
            </a:extLst>
          </p:cNvPr>
          <p:cNvSpPr>
            <a:spLocks noGrp="1"/>
          </p:cNvSpPr>
          <p:nvPr>
            <p:ph idx="1"/>
          </p:nvPr>
        </p:nvSpPr>
        <p:spPr>
          <a:xfrm>
            <a:off x="838201" y="1825625"/>
            <a:ext cx="4857750" cy="4351338"/>
          </a:xfrm>
        </p:spPr>
        <p:txBody>
          <a:bodyPr>
            <a:normAutofit fontScale="77500" lnSpcReduction="20000"/>
          </a:bodyPr>
          <a:lstStyle/>
          <a:p>
            <a:r>
              <a:rPr lang="en-US" dirty="0"/>
              <a:t>The </a:t>
            </a:r>
            <a:r>
              <a:rPr lang="en-US" b="1" dirty="0"/>
              <a:t>curse of dimensionality </a:t>
            </a:r>
            <a:r>
              <a:rPr lang="en-US" dirty="0"/>
              <a:t>refers to various phenomena that arise when analyzing and organizing data in </a:t>
            </a:r>
            <a:r>
              <a:rPr lang="en-US" b="1" dirty="0"/>
              <a:t>high-dimensional </a:t>
            </a:r>
            <a:r>
              <a:rPr lang="en-US" dirty="0"/>
              <a:t>spaces that do not occur in low-dimensional settings such as the three-dimensional physical space of everyday experience.</a:t>
            </a:r>
          </a:p>
          <a:p>
            <a:r>
              <a:rPr lang="en-US" dirty="0"/>
              <a:t>Dimensionally cursed phenomena occur in. domains such as numerical analysis, sampling, combinatorics, machine learning, data mining and databases.</a:t>
            </a:r>
          </a:p>
          <a:p>
            <a:r>
              <a:rPr lang="en-US" dirty="0"/>
              <a:t>The common theme of these problems is that when the dimensionality increases, the volume of the space increases so fast that the available data become </a:t>
            </a:r>
            <a:r>
              <a:rPr lang="en-US" b="1" dirty="0"/>
              <a:t>sparse</a:t>
            </a:r>
            <a:r>
              <a:rPr lang="en-US" dirty="0"/>
              <a:t>. </a:t>
            </a:r>
          </a:p>
        </p:txBody>
      </p:sp>
      <p:pic>
        <p:nvPicPr>
          <p:cNvPr id="4" name="Picture 3">
            <a:extLst>
              <a:ext uri="{FF2B5EF4-FFF2-40B4-BE49-F238E27FC236}">
                <a16:creationId xmlns:a16="http://schemas.microsoft.com/office/drawing/2014/main" id="{8031E728-31B0-B1FB-506F-62E494CFF475}"/>
              </a:ext>
            </a:extLst>
          </p:cNvPr>
          <p:cNvPicPr>
            <a:picLocks noChangeAspect="1"/>
          </p:cNvPicPr>
          <p:nvPr/>
        </p:nvPicPr>
        <p:blipFill>
          <a:blip r:embed="rId2"/>
          <a:stretch>
            <a:fillRect/>
          </a:stretch>
        </p:blipFill>
        <p:spPr>
          <a:xfrm>
            <a:off x="5868786" y="2213776"/>
            <a:ext cx="4857750" cy="3105150"/>
          </a:xfrm>
          <a:prstGeom prst="rect">
            <a:avLst/>
          </a:prstGeom>
        </p:spPr>
      </p:pic>
    </p:spTree>
    <p:extLst>
      <p:ext uri="{BB962C8B-B14F-4D97-AF65-F5344CB8AC3E}">
        <p14:creationId xmlns:p14="http://schemas.microsoft.com/office/powerpoint/2010/main" val="1279099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96649-4B36-8C2E-C63E-045CB70A09B2}"/>
              </a:ext>
            </a:extLst>
          </p:cNvPr>
          <p:cNvSpPr>
            <a:spLocks noGrp="1"/>
          </p:cNvSpPr>
          <p:nvPr>
            <p:ph type="title"/>
          </p:nvPr>
        </p:nvSpPr>
        <p:spPr/>
        <p:txBody>
          <a:bodyPr/>
          <a:lstStyle/>
          <a:p>
            <a:r>
              <a:rPr lang="en-US" dirty="0"/>
              <a:t>The “curse of dimensionality” necessitates the need for sparse GDMs</a:t>
            </a:r>
          </a:p>
        </p:txBody>
      </p:sp>
      <p:sp>
        <p:nvSpPr>
          <p:cNvPr id="3" name="Content Placeholder 2">
            <a:extLst>
              <a:ext uri="{FF2B5EF4-FFF2-40B4-BE49-F238E27FC236}">
                <a16:creationId xmlns:a16="http://schemas.microsoft.com/office/drawing/2014/main" id="{5540C86C-CB98-0CCB-E8F1-118462411540}"/>
              </a:ext>
            </a:extLst>
          </p:cNvPr>
          <p:cNvSpPr>
            <a:spLocks noGrp="1"/>
          </p:cNvSpPr>
          <p:nvPr>
            <p:ph idx="1"/>
          </p:nvPr>
        </p:nvSpPr>
        <p:spPr/>
        <p:txBody>
          <a:bodyPr/>
          <a:lstStyle/>
          <a:p>
            <a:r>
              <a:rPr lang="en-US" dirty="0"/>
              <a:t>The use of high-dimensional continuous remotely sensed information, such as imaging spectroscopy data or time series data, has been shown to be useful for characterizing species distributions. </a:t>
            </a:r>
          </a:p>
          <a:p>
            <a:r>
              <a:rPr lang="en-US" b="1" dirty="0"/>
              <a:t>Yet, the high-dimensional (and potentially multicollinear) nature of these data poses challenges for analysis, which typically results in loss of model performance and generalization</a:t>
            </a:r>
            <a:r>
              <a:rPr lang="en-US" dirty="0"/>
              <a:t>.</a:t>
            </a:r>
          </a:p>
          <a:p>
            <a:r>
              <a:rPr lang="en-US" dirty="0"/>
              <a:t>To deal with this issue, we need additional tools to deal with this for GDM. </a:t>
            </a:r>
            <a:r>
              <a:rPr lang="en-US" b="1" dirty="0"/>
              <a:t>The solution is Sparse Generalized Dissimilarity Modeling</a:t>
            </a:r>
            <a:r>
              <a:rPr lang="en-US" dirty="0"/>
              <a:t>!</a:t>
            </a:r>
          </a:p>
        </p:txBody>
      </p:sp>
    </p:spTree>
    <p:extLst>
      <p:ext uri="{BB962C8B-B14F-4D97-AF65-F5344CB8AC3E}">
        <p14:creationId xmlns:p14="http://schemas.microsoft.com/office/powerpoint/2010/main" val="1499611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6B283-4A22-5A32-520D-E5BF01E51BEC}"/>
              </a:ext>
            </a:extLst>
          </p:cNvPr>
          <p:cNvSpPr>
            <a:spLocks noGrp="1"/>
          </p:cNvSpPr>
          <p:nvPr>
            <p:ph type="title"/>
          </p:nvPr>
        </p:nvSpPr>
        <p:spPr/>
        <p:txBody>
          <a:bodyPr/>
          <a:lstStyle/>
          <a:p>
            <a:r>
              <a:rPr lang="en-US" dirty="0"/>
              <a:t>Sparse GDM</a:t>
            </a:r>
          </a:p>
        </p:txBody>
      </p:sp>
      <p:pic>
        <p:nvPicPr>
          <p:cNvPr id="5" name="Content Placeholder 4">
            <a:extLst>
              <a:ext uri="{FF2B5EF4-FFF2-40B4-BE49-F238E27FC236}">
                <a16:creationId xmlns:a16="http://schemas.microsoft.com/office/drawing/2014/main" id="{128DB951-DF23-5EB8-5D49-E6BDA85C807A}"/>
              </a:ext>
            </a:extLst>
          </p:cNvPr>
          <p:cNvPicPr>
            <a:picLocks noGrp="1" noChangeAspect="1"/>
          </p:cNvPicPr>
          <p:nvPr>
            <p:ph idx="1"/>
          </p:nvPr>
        </p:nvPicPr>
        <p:blipFill>
          <a:blip r:embed="rId2"/>
          <a:stretch>
            <a:fillRect/>
          </a:stretch>
        </p:blipFill>
        <p:spPr>
          <a:xfrm>
            <a:off x="5233504" y="1828801"/>
            <a:ext cx="6477349" cy="2707532"/>
          </a:xfrm>
          <a:prstGeom prst="rect">
            <a:avLst/>
          </a:prstGeom>
        </p:spPr>
      </p:pic>
      <p:sp>
        <p:nvSpPr>
          <p:cNvPr id="4" name="Text Placeholder 3">
            <a:extLst>
              <a:ext uri="{FF2B5EF4-FFF2-40B4-BE49-F238E27FC236}">
                <a16:creationId xmlns:a16="http://schemas.microsoft.com/office/drawing/2014/main" id="{CD7C5196-D75E-18DD-2928-0D8E60D90BE1}"/>
              </a:ext>
            </a:extLst>
          </p:cNvPr>
          <p:cNvSpPr>
            <a:spLocks noGrp="1"/>
          </p:cNvSpPr>
          <p:nvPr>
            <p:ph type="body" sz="half" idx="2"/>
          </p:nvPr>
        </p:nvSpPr>
        <p:spPr/>
        <p:txBody>
          <a:bodyPr>
            <a:normAutofit lnSpcReduction="10000"/>
          </a:bodyPr>
          <a:lstStyle/>
          <a:p>
            <a:r>
              <a:rPr lang="en-US" dirty="0"/>
              <a:t>Essentially, </a:t>
            </a:r>
            <a:r>
              <a:rPr lang="en-US" b="1" dirty="0"/>
              <a:t>Sparse GDM </a:t>
            </a:r>
            <a:r>
              <a:rPr lang="en-US" dirty="0"/>
              <a:t>is a GDM that has a few extra steps prior to model training:</a:t>
            </a:r>
          </a:p>
          <a:p>
            <a:pPr marL="285750" indent="-285750">
              <a:buFont typeface="Arial" panose="020B0604020202020204" pitchFamily="34" charset="0"/>
              <a:buChar char="•"/>
            </a:pPr>
            <a:r>
              <a:rPr lang="en-US" dirty="0"/>
              <a:t>Data is fed through a </a:t>
            </a:r>
            <a:r>
              <a:rPr lang="en-US" b="1" dirty="0"/>
              <a:t>sparse canonical correspondence analysis </a:t>
            </a:r>
            <a:r>
              <a:rPr lang="en-US" dirty="0"/>
              <a:t>(SCCA)</a:t>
            </a:r>
          </a:p>
          <a:p>
            <a:pPr marL="285750" indent="-285750">
              <a:buFont typeface="Arial" panose="020B0604020202020204" pitchFamily="34" charset="0"/>
              <a:buChar char="•"/>
            </a:pPr>
            <a:r>
              <a:rPr lang="en-US" dirty="0"/>
              <a:t>The output is a raster stack of a pre-defined number of </a:t>
            </a:r>
            <a:r>
              <a:rPr lang="en-US" b="1" dirty="0"/>
              <a:t>sparse canonical components </a:t>
            </a:r>
            <a:r>
              <a:rPr lang="en-US" dirty="0"/>
              <a:t>(similar to PCA)</a:t>
            </a:r>
          </a:p>
          <a:p>
            <a:pPr marL="285750" indent="-285750">
              <a:buFont typeface="Arial" panose="020B0604020202020204" pitchFamily="34" charset="0"/>
              <a:buChar char="•"/>
            </a:pPr>
            <a:r>
              <a:rPr lang="en-US" dirty="0"/>
              <a:t>These components an additional data reduction step. This is done by testing the significance of the input variable (sparse components) contribution, through </a:t>
            </a:r>
            <a:r>
              <a:rPr lang="en-US" b="1" dirty="0"/>
              <a:t>matrix permutation</a:t>
            </a:r>
            <a:r>
              <a:rPr lang="en-US" dirty="0"/>
              <a:t>, subsequently eliminating the non-significant variables </a:t>
            </a:r>
          </a:p>
          <a:p>
            <a:pPr marL="285750" indent="-285750">
              <a:buFont typeface="Arial" panose="020B0604020202020204" pitchFamily="34" charset="0"/>
              <a:buChar char="•"/>
            </a:pPr>
            <a:r>
              <a:rPr lang="en-US" dirty="0"/>
              <a:t>These are then fed into the GDM framework we previously discussed</a:t>
            </a:r>
          </a:p>
        </p:txBody>
      </p:sp>
    </p:spTree>
    <p:extLst>
      <p:ext uri="{BB962C8B-B14F-4D97-AF65-F5344CB8AC3E}">
        <p14:creationId xmlns:p14="http://schemas.microsoft.com/office/powerpoint/2010/main" val="1729593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05146-A2C0-13D1-9440-5FC6D4B7FB52}"/>
              </a:ext>
            </a:extLst>
          </p:cNvPr>
          <p:cNvSpPr>
            <a:spLocks noGrp="1"/>
          </p:cNvSpPr>
          <p:nvPr>
            <p:ph type="title"/>
          </p:nvPr>
        </p:nvSpPr>
        <p:spPr/>
        <p:txBody>
          <a:bodyPr/>
          <a:lstStyle/>
          <a:p>
            <a:r>
              <a:rPr lang="en-US" dirty="0"/>
              <a:t>What is Canonical Correspondence Analysis?</a:t>
            </a:r>
          </a:p>
        </p:txBody>
      </p:sp>
      <p:pic>
        <p:nvPicPr>
          <p:cNvPr id="5" name="Content Placeholder 4">
            <a:extLst>
              <a:ext uri="{FF2B5EF4-FFF2-40B4-BE49-F238E27FC236}">
                <a16:creationId xmlns:a16="http://schemas.microsoft.com/office/drawing/2014/main" id="{DC386176-8D7A-FB73-FDB2-8EAB8DA3C925}"/>
              </a:ext>
            </a:extLst>
          </p:cNvPr>
          <p:cNvPicPr>
            <a:picLocks noGrp="1" noChangeAspect="1"/>
          </p:cNvPicPr>
          <p:nvPr>
            <p:ph idx="1"/>
          </p:nvPr>
        </p:nvPicPr>
        <p:blipFill rotWithShape="1">
          <a:blip r:embed="rId2"/>
          <a:srcRect l="20302" t="2038" r="17562"/>
          <a:stretch/>
        </p:blipFill>
        <p:spPr>
          <a:xfrm>
            <a:off x="5181717" y="557073"/>
            <a:ext cx="6836090" cy="5743853"/>
          </a:xfrm>
          <a:prstGeom prst="rect">
            <a:avLst/>
          </a:prstGeom>
        </p:spPr>
      </p:pic>
      <p:sp>
        <p:nvSpPr>
          <p:cNvPr id="4" name="Text Placeholder 3">
            <a:extLst>
              <a:ext uri="{FF2B5EF4-FFF2-40B4-BE49-F238E27FC236}">
                <a16:creationId xmlns:a16="http://schemas.microsoft.com/office/drawing/2014/main" id="{939DE45B-5599-051D-1469-DB7B5A6409AD}"/>
              </a:ext>
            </a:extLst>
          </p:cNvPr>
          <p:cNvSpPr>
            <a:spLocks noGrp="1"/>
          </p:cNvSpPr>
          <p:nvPr>
            <p:ph type="body" sz="half" idx="2"/>
          </p:nvPr>
        </p:nvSpPr>
        <p:spPr/>
        <p:txBody>
          <a:bodyPr>
            <a:normAutofit fontScale="92500" lnSpcReduction="10000"/>
          </a:bodyPr>
          <a:lstStyle/>
          <a:p>
            <a:r>
              <a:rPr lang="en-US" b="1" i="0" dirty="0">
                <a:solidFill>
                  <a:srgbClr val="374151"/>
                </a:solidFill>
                <a:effectLst/>
                <a:latin typeface="Söhne"/>
              </a:rPr>
              <a:t>Canonical Correspondence Analysis (CCA) </a:t>
            </a:r>
            <a:r>
              <a:rPr lang="en-US" b="0" i="0" dirty="0">
                <a:solidFill>
                  <a:srgbClr val="374151"/>
                </a:solidFill>
                <a:effectLst/>
                <a:latin typeface="Söhne"/>
              </a:rPr>
              <a:t>is a multivariate statistical technique used for analyzing the relationships between sets of categorical or continuous variables in ecological and environmental research.</a:t>
            </a:r>
          </a:p>
          <a:p>
            <a:r>
              <a:rPr lang="en-US" dirty="0">
                <a:solidFill>
                  <a:srgbClr val="374151"/>
                </a:solidFill>
                <a:latin typeface="Söhne"/>
              </a:rPr>
              <a:t>Implementation steps:</a:t>
            </a:r>
          </a:p>
          <a:p>
            <a:pPr marL="342900" indent="-342900">
              <a:buFont typeface="+mj-lt"/>
              <a:buAutoNum type="arabicPeriod"/>
            </a:pPr>
            <a:r>
              <a:rPr lang="en-US" dirty="0">
                <a:solidFill>
                  <a:srgbClr val="374151"/>
                </a:solidFill>
                <a:latin typeface="Söhne"/>
              </a:rPr>
              <a:t>Gather species and environmental matrices</a:t>
            </a:r>
          </a:p>
          <a:p>
            <a:pPr marL="342900" indent="-342900">
              <a:buFont typeface="+mj-lt"/>
              <a:buAutoNum type="arabicPeriod"/>
            </a:pPr>
            <a:r>
              <a:rPr lang="en-US" dirty="0">
                <a:solidFill>
                  <a:srgbClr val="374151"/>
                </a:solidFill>
                <a:latin typeface="Söhne"/>
              </a:rPr>
              <a:t>Standardize data (mean = 0, </a:t>
            </a:r>
            <a:r>
              <a:rPr lang="en-US" dirty="0" err="1">
                <a:solidFill>
                  <a:srgbClr val="374151"/>
                </a:solidFill>
                <a:latin typeface="Söhne"/>
              </a:rPr>
              <a:t>sd</a:t>
            </a:r>
            <a:r>
              <a:rPr lang="en-US" dirty="0">
                <a:solidFill>
                  <a:srgbClr val="374151"/>
                </a:solidFill>
                <a:latin typeface="Söhne"/>
              </a:rPr>
              <a:t> =1)</a:t>
            </a:r>
          </a:p>
          <a:p>
            <a:pPr marL="342900" indent="-342900">
              <a:buFont typeface="+mj-lt"/>
              <a:buAutoNum type="arabicPeriod"/>
            </a:pPr>
            <a:r>
              <a:rPr lang="en-US" dirty="0">
                <a:solidFill>
                  <a:srgbClr val="374151"/>
                </a:solidFill>
                <a:latin typeface="Söhne"/>
              </a:rPr>
              <a:t>Perform </a:t>
            </a:r>
            <a:r>
              <a:rPr lang="en-US" b="1" dirty="0">
                <a:solidFill>
                  <a:srgbClr val="374151"/>
                </a:solidFill>
                <a:latin typeface="Söhne"/>
              </a:rPr>
              <a:t>correspondence analysis</a:t>
            </a:r>
            <a:r>
              <a:rPr lang="en-US" dirty="0">
                <a:solidFill>
                  <a:srgbClr val="374151"/>
                </a:solidFill>
                <a:latin typeface="Söhne"/>
              </a:rPr>
              <a:t>, which yield eigenvectors and eigenvalues describing variation in species data</a:t>
            </a:r>
          </a:p>
          <a:p>
            <a:pPr marL="342900" indent="-342900">
              <a:buFont typeface="+mj-lt"/>
              <a:buAutoNum type="arabicPeriod"/>
            </a:pPr>
            <a:r>
              <a:rPr lang="en-US" b="0" i="0" dirty="0">
                <a:solidFill>
                  <a:srgbClr val="374151"/>
                </a:solidFill>
                <a:effectLst/>
                <a:latin typeface="Söhne"/>
              </a:rPr>
              <a:t>Then, </a:t>
            </a:r>
            <a:r>
              <a:rPr lang="en-US" b="1" i="0" dirty="0">
                <a:solidFill>
                  <a:srgbClr val="374151"/>
                </a:solidFill>
                <a:effectLst/>
                <a:latin typeface="Söhne"/>
              </a:rPr>
              <a:t>CCA</a:t>
            </a:r>
            <a:r>
              <a:rPr lang="en-US" b="0" i="0" dirty="0">
                <a:solidFill>
                  <a:srgbClr val="374151"/>
                </a:solidFill>
                <a:effectLst/>
                <a:latin typeface="Söhne"/>
              </a:rPr>
              <a:t> seeks linear combinations of the environmental variables that are most correlated with the linear combinations of the species data. </a:t>
            </a:r>
            <a:r>
              <a:rPr lang="en-US" b="1" i="0" dirty="0">
                <a:solidFill>
                  <a:srgbClr val="374151"/>
                </a:solidFill>
                <a:effectLst/>
                <a:latin typeface="Söhne"/>
              </a:rPr>
              <a:t>The result is a set of canonical axes.</a:t>
            </a:r>
            <a:endParaRPr lang="en-US" b="1" dirty="0"/>
          </a:p>
        </p:txBody>
      </p:sp>
    </p:spTree>
    <p:extLst>
      <p:ext uri="{BB962C8B-B14F-4D97-AF65-F5344CB8AC3E}">
        <p14:creationId xmlns:p14="http://schemas.microsoft.com/office/powerpoint/2010/main" val="3042096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B6355-FBE0-5474-432B-6B30B7B4E9F6}"/>
              </a:ext>
            </a:extLst>
          </p:cNvPr>
          <p:cNvSpPr>
            <a:spLocks noGrp="1"/>
          </p:cNvSpPr>
          <p:nvPr>
            <p:ph type="title"/>
          </p:nvPr>
        </p:nvSpPr>
        <p:spPr/>
        <p:txBody>
          <a:bodyPr/>
          <a:lstStyle/>
          <a:p>
            <a:r>
              <a:rPr lang="en-US" dirty="0"/>
              <a:t>What makes Sparse CCA different?</a:t>
            </a:r>
          </a:p>
        </p:txBody>
      </p:sp>
      <p:sp>
        <p:nvSpPr>
          <p:cNvPr id="4" name="Text Placeholder 3">
            <a:extLst>
              <a:ext uri="{FF2B5EF4-FFF2-40B4-BE49-F238E27FC236}">
                <a16:creationId xmlns:a16="http://schemas.microsoft.com/office/drawing/2014/main" id="{97DBE4C5-1812-D9E8-F0DB-21CCA9BA1A89}"/>
              </a:ext>
            </a:extLst>
          </p:cNvPr>
          <p:cNvSpPr>
            <a:spLocks noGrp="1"/>
          </p:cNvSpPr>
          <p:nvPr>
            <p:ph type="body" sz="half" idx="2"/>
          </p:nvPr>
        </p:nvSpPr>
        <p:spPr>
          <a:xfrm>
            <a:off x="839789" y="2057400"/>
            <a:ext cx="5552134" cy="3811588"/>
          </a:xfrm>
        </p:spPr>
        <p:txBody>
          <a:bodyPr>
            <a:normAutofit/>
          </a:bodyPr>
          <a:lstStyle/>
          <a:p>
            <a:r>
              <a:rPr lang="en-US" sz="2000" b="1" dirty="0"/>
              <a:t>Sparse Canonical Correspondence Analysis (SCCA) </a:t>
            </a:r>
            <a:r>
              <a:rPr lang="en-US" sz="2000" dirty="0"/>
              <a:t>is a variation of Canonical Correspondence Analysis (CCA) that </a:t>
            </a:r>
            <a:r>
              <a:rPr lang="en-US" sz="2000" b="1" dirty="0"/>
              <a:t>incorporates</a:t>
            </a:r>
            <a:r>
              <a:rPr lang="en-US" sz="2000" dirty="0"/>
              <a:t> </a:t>
            </a:r>
            <a:r>
              <a:rPr lang="en-US" sz="2000" b="1" dirty="0"/>
              <a:t>sparsity constraints into the analysis</a:t>
            </a:r>
            <a:r>
              <a:rPr lang="en-US" sz="2000" dirty="0"/>
              <a:t>. </a:t>
            </a:r>
          </a:p>
          <a:p>
            <a:r>
              <a:rPr lang="en-US" sz="2000" dirty="0"/>
              <a:t>The key difference between SCCA and traditional CCA lies in how the relationships between species and environmental variables are modeled and represented. </a:t>
            </a:r>
          </a:p>
          <a:p>
            <a:r>
              <a:rPr lang="en-US" sz="2000" dirty="0"/>
              <a:t>Let's explore the differences between the two:</a:t>
            </a:r>
          </a:p>
        </p:txBody>
      </p:sp>
      <p:pic>
        <p:nvPicPr>
          <p:cNvPr id="5" name="Picture 4">
            <a:extLst>
              <a:ext uri="{FF2B5EF4-FFF2-40B4-BE49-F238E27FC236}">
                <a16:creationId xmlns:a16="http://schemas.microsoft.com/office/drawing/2014/main" id="{914124AE-659B-67EE-42B2-8DC566F0E8AD}"/>
              </a:ext>
            </a:extLst>
          </p:cNvPr>
          <p:cNvPicPr>
            <a:picLocks noChangeAspect="1"/>
          </p:cNvPicPr>
          <p:nvPr/>
        </p:nvPicPr>
        <p:blipFill>
          <a:blip r:embed="rId2"/>
          <a:stretch>
            <a:fillRect/>
          </a:stretch>
        </p:blipFill>
        <p:spPr>
          <a:xfrm>
            <a:off x="6618659" y="1438275"/>
            <a:ext cx="5238750" cy="3981450"/>
          </a:xfrm>
          <a:prstGeom prst="rect">
            <a:avLst/>
          </a:prstGeom>
        </p:spPr>
      </p:pic>
    </p:spTree>
    <p:extLst>
      <p:ext uri="{BB962C8B-B14F-4D97-AF65-F5344CB8AC3E}">
        <p14:creationId xmlns:p14="http://schemas.microsoft.com/office/powerpoint/2010/main" val="1522212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6A2570-9C06-4634-A557-6F9BD7FE011A}"/>
              </a:ext>
            </a:extLst>
          </p:cNvPr>
          <p:cNvSpPr>
            <a:spLocks noGrp="1"/>
          </p:cNvSpPr>
          <p:nvPr>
            <p:ph idx="1"/>
          </p:nvPr>
        </p:nvSpPr>
        <p:spPr>
          <a:xfrm>
            <a:off x="648070" y="346229"/>
            <a:ext cx="11017188" cy="6303146"/>
          </a:xfrm>
        </p:spPr>
        <p:txBody>
          <a:bodyPr>
            <a:normAutofit fontScale="40000" lnSpcReduction="20000"/>
          </a:bodyPr>
          <a:lstStyle/>
          <a:p>
            <a:pPr marL="0" indent="0">
              <a:buNone/>
            </a:pPr>
            <a:r>
              <a:rPr lang="en-US" sz="3400" b="1" dirty="0"/>
              <a:t>Incorporation of Sparsity Constraints:</a:t>
            </a:r>
          </a:p>
          <a:p>
            <a:r>
              <a:rPr lang="en-US" sz="3400" b="1" dirty="0"/>
              <a:t>Traditional CCA: </a:t>
            </a:r>
            <a:r>
              <a:rPr lang="en-US" sz="3400" dirty="0"/>
              <a:t>In traditional CCA, the canonical axes are linear combinations of both species and environmental variables. All variables contribute to the axes, which can make interpretation complex when dealing with high-dimensional datasets or noisy variables.</a:t>
            </a:r>
          </a:p>
          <a:p>
            <a:r>
              <a:rPr lang="en-US" sz="3400" b="1" dirty="0"/>
              <a:t>Sparse CCA: </a:t>
            </a:r>
            <a:r>
              <a:rPr lang="en-US" sz="3400" dirty="0"/>
              <a:t>In SCCA, the canonical axes are constrained to have only a subset of variables contributing significantly to them. This means that SCCA emphasizes a smaller set of important variables, potentially reducing overfitting and aiding in interpretation.</a:t>
            </a:r>
          </a:p>
          <a:p>
            <a:pPr marL="0" indent="0">
              <a:buNone/>
            </a:pPr>
            <a:r>
              <a:rPr lang="en-US" sz="3400" b="1" dirty="0"/>
              <a:t>Feature Selection and Dimensionality Reduction:</a:t>
            </a:r>
          </a:p>
          <a:p>
            <a:r>
              <a:rPr lang="en-US" sz="3400" b="1" dirty="0"/>
              <a:t>Traditional CCA: </a:t>
            </a:r>
            <a:r>
              <a:rPr lang="en-US" sz="3400" dirty="0"/>
              <a:t>Traditional CCA doesn't inherently perform variable selection or dimensionality reduction. It includes all variables in the analysis, which can be challenging when dealing with a large number of variables.</a:t>
            </a:r>
          </a:p>
          <a:p>
            <a:r>
              <a:rPr lang="en-US" sz="3400" b="1" dirty="0"/>
              <a:t>Sparse CCA: </a:t>
            </a:r>
            <a:r>
              <a:rPr lang="en-US" sz="3400" dirty="0"/>
              <a:t>SCCA automatically selects a subset of relevant variables that contribute most to the canonical axes. This feature selection aspect helps in reducing the dimensionality of the analysis while retaining the most informative variables.</a:t>
            </a:r>
          </a:p>
          <a:p>
            <a:pPr marL="0" indent="0">
              <a:buNone/>
            </a:pPr>
            <a:r>
              <a:rPr lang="en-US" sz="3400" b="1" dirty="0"/>
              <a:t>Interpretation:</a:t>
            </a:r>
          </a:p>
          <a:p>
            <a:r>
              <a:rPr lang="en-US" sz="3400" b="1" dirty="0"/>
              <a:t>Traditional CCA: </a:t>
            </a:r>
            <a:r>
              <a:rPr lang="en-US" sz="3400" dirty="0"/>
              <a:t>Interpreting canonical axes in traditional CCA can be complex due to the involvement of all variables. The relationships between species and environmental variables might not be as easily discernible.</a:t>
            </a:r>
          </a:p>
          <a:p>
            <a:r>
              <a:rPr lang="en-US" sz="3400" b="1" dirty="0"/>
              <a:t>Sparse CCA: </a:t>
            </a:r>
            <a:r>
              <a:rPr lang="en-US" sz="3400" dirty="0"/>
              <a:t>The sparsity constraints in SCCA result in canonical axes that involve a reduced set of variables. This can make the interpretation more straightforward, as the focus is on the key variables driving the associations between species and the environment.</a:t>
            </a:r>
          </a:p>
          <a:p>
            <a:pPr marL="0" indent="0">
              <a:buNone/>
            </a:pPr>
            <a:r>
              <a:rPr lang="en-US" sz="3400" b="1" dirty="0"/>
              <a:t>Regularization:</a:t>
            </a:r>
          </a:p>
          <a:p>
            <a:r>
              <a:rPr lang="en-US" sz="3400" b="1" dirty="0"/>
              <a:t>Traditional CCA: </a:t>
            </a:r>
            <a:r>
              <a:rPr lang="en-US" sz="3400" dirty="0"/>
              <a:t>Traditional CCA does not inherently involve regularization techniques. It does not explicitly handle issues related to multicollinearity or overfitting.</a:t>
            </a:r>
          </a:p>
          <a:p>
            <a:r>
              <a:rPr lang="en-US" sz="3400" b="1" dirty="0"/>
              <a:t>Sparse CCA: </a:t>
            </a:r>
            <a:r>
              <a:rPr lang="en-US" sz="3400" dirty="0"/>
              <a:t>SCCA incorporates regularization techniques to encourage sparsity. These techniques penalize the contribution of variables that are not highly relevant to the canonical axes, which can improve the stability of the results.</a:t>
            </a:r>
          </a:p>
          <a:p>
            <a:pPr marL="0" indent="0">
              <a:buNone/>
            </a:pPr>
            <a:r>
              <a:rPr lang="en-US" sz="3400" b="1" dirty="0"/>
              <a:t>Applications:</a:t>
            </a:r>
          </a:p>
          <a:p>
            <a:r>
              <a:rPr lang="en-US" sz="3400" b="1" dirty="0"/>
              <a:t>Traditional CCA: </a:t>
            </a:r>
            <a:r>
              <a:rPr lang="en-US" sz="3400" dirty="0"/>
              <a:t>Traditional CCA is well-suited for situations where a comprehensive overview of all variables is desired and where the number of variables is not too high.</a:t>
            </a:r>
          </a:p>
          <a:p>
            <a:r>
              <a:rPr lang="en-US" sz="3400" b="1" dirty="0"/>
              <a:t>Sparse CCA: </a:t>
            </a:r>
            <a:r>
              <a:rPr lang="en-US" sz="3400" dirty="0"/>
              <a:t>SCCA is particularly useful when dealing with high-dimensional datasets, where many variables might be noisy or redundant. It helps to focus on the most important variables for interpreting the relationships.</a:t>
            </a:r>
          </a:p>
          <a:p>
            <a:endParaRPr lang="en-US" dirty="0"/>
          </a:p>
        </p:txBody>
      </p:sp>
    </p:spTree>
    <p:extLst>
      <p:ext uri="{BB962C8B-B14F-4D97-AF65-F5344CB8AC3E}">
        <p14:creationId xmlns:p14="http://schemas.microsoft.com/office/powerpoint/2010/main" val="1089356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3AB3D-5B97-CBF4-27AE-A35085678315}"/>
              </a:ext>
            </a:extLst>
          </p:cNvPr>
          <p:cNvSpPr>
            <a:spLocks noGrp="1"/>
          </p:cNvSpPr>
          <p:nvPr>
            <p:ph type="title"/>
          </p:nvPr>
        </p:nvSpPr>
        <p:spPr/>
        <p:txBody>
          <a:bodyPr/>
          <a:lstStyle/>
          <a:p>
            <a:r>
              <a:rPr lang="en-US" dirty="0"/>
              <a:t>Example: GDM using Landsat Time Series </a:t>
            </a:r>
          </a:p>
        </p:txBody>
      </p:sp>
      <p:pic>
        <p:nvPicPr>
          <p:cNvPr id="5" name="Content Placeholder 4">
            <a:extLst>
              <a:ext uri="{FF2B5EF4-FFF2-40B4-BE49-F238E27FC236}">
                <a16:creationId xmlns:a16="http://schemas.microsoft.com/office/drawing/2014/main" id="{72C0989E-29D5-4D08-3342-20F228AD9FBD}"/>
              </a:ext>
            </a:extLst>
          </p:cNvPr>
          <p:cNvPicPr>
            <a:picLocks noGrp="1" noChangeAspect="1"/>
          </p:cNvPicPr>
          <p:nvPr>
            <p:ph idx="1"/>
          </p:nvPr>
        </p:nvPicPr>
        <p:blipFill>
          <a:blip r:embed="rId2"/>
          <a:stretch>
            <a:fillRect/>
          </a:stretch>
        </p:blipFill>
        <p:spPr>
          <a:xfrm>
            <a:off x="6994188" y="2332257"/>
            <a:ext cx="4856685" cy="3652228"/>
          </a:xfrm>
          <a:prstGeom prst="rect">
            <a:avLst/>
          </a:prstGeom>
        </p:spPr>
      </p:pic>
      <p:pic>
        <p:nvPicPr>
          <p:cNvPr id="6" name="Picture 5">
            <a:extLst>
              <a:ext uri="{FF2B5EF4-FFF2-40B4-BE49-F238E27FC236}">
                <a16:creationId xmlns:a16="http://schemas.microsoft.com/office/drawing/2014/main" id="{2A884A7D-B983-8913-4925-C678563E205A}"/>
              </a:ext>
            </a:extLst>
          </p:cNvPr>
          <p:cNvPicPr>
            <a:picLocks noChangeAspect="1"/>
          </p:cNvPicPr>
          <p:nvPr/>
        </p:nvPicPr>
        <p:blipFill>
          <a:blip r:embed="rId3"/>
          <a:stretch>
            <a:fillRect/>
          </a:stretch>
        </p:blipFill>
        <p:spPr>
          <a:xfrm>
            <a:off x="341127" y="2255094"/>
            <a:ext cx="6219859" cy="3806554"/>
          </a:xfrm>
          <a:prstGeom prst="rect">
            <a:avLst/>
          </a:prstGeom>
        </p:spPr>
      </p:pic>
    </p:spTree>
    <p:extLst>
      <p:ext uri="{BB962C8B-B14F-4D97-AF65-F5344CB8AC3E}">
        <p14:creationId xmlns:p14="http://schemas.microsoft.com/office/powerpoint/2010/main" val="5619513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610</TotalTime>
  <Words>956</Words>
  <Application>Microsoft Office PowerPoint</Application>
  <PresentationFormat>Widescreen</PresentationFormat>
  <Paragraphs>53</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Söhne</vt:lpstr>
      <vt:lpstr>Office Theme</vt:lpstr>
      <vt:lpstr>Sparse generalized dissimilarity modeling: addressing the "curse of dimensionality" in GDMs</vt:lpstr>
      <vt:lpstr>Check-in!</vt:lpstr>
      <vt:lpstr>The “Curse of Dimensionality” in modeling</vt:lpstr>
      <vt:lpstr>The “curse of dimensionality” necessitates the need for sparse GDMs</vt:lpstr>
      <vt:lpstr>Sparse GDM</vt:lpstr>
      <vt:lpstr>What is Canonical Correspondence Analysis?</vt:lpstr>
      <vt:lpstr>What makes Sparse CCA different?</vt:lpstr>
      <vt:lpstr>PowerPoint Presentation</vt:lpstr>
      <vt:lpstr>Example: GDM using Landsat Time Series </vt:lpstr>
      <vt:lpstr>Why is this important?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foundations of generalized dissimilarity models (GDMs) </dc:title>
  <dc:creator>Jacob Nesslage</dc:creator>
  <cp:lastModifiedBy>Jacob Nesslage</cp:lastModifiedBy>
  <cp:revision>7</cp:revision>
  <dcterms:created xsi:type="dcterms:W3CDTF">2023-08-04T20:04:41Z</dcterms:created>
  <dcterms:modified xsi:type="dcterms:W3CDTF">2023-08-10T15:30:30Z</dcterms:modified>
</cp:coreProperties>
</file>

<file path=docProps/thumbnail.jpeg>
</file>